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7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76" r:id="rId5"/>
    <p:sldId id="287" r:id="rId6"/>
    <p:sldId id="311" r:id="rId7"/>
    <p:sldId id="312" r:id="rId8"/>
    <p:sldId id="313" r:id="rId9"/>
    <p:sldId id="314" r:id="rId10"/>
    <p:sldId id="315" r:id="rId11"/>
    <p:sldId id="290" r:id="rId12"/>
    <p:sldId id="302" r:id="rId13"/>
    <p:sldId id="292" r:id="rId14"/>
    <p:sldId id="293" r:id="rId15"/>
    <p:sldId id="294" r:id="rId16"/>
    <p:sldId id="309" r:id="rId17"/>
    <p:sldId id="298" r:id="rId18"/>
    <p:sldId id="296" r:id="rId19"/>
    <p:sldId id="299" r:id="rId20"/>
    <p:sldId id="300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2131"/>
    <a:srgbClr val="D32629"/>
    <a:srgbClr val="A4302D"/>
    <a:srgbClr val="041827"/>
    <a:srgbClr val="FFD933"/>
    <a:srgbClr val="E97D1A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1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232" y="176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Volunteering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64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QL 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0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53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9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roles – software engineer and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8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 </a:t>
            </a:r>
            <a:r>
              <a:rPr lang="en-US" dirty="0" err="1"/>
              <a:t>opportunties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04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OCM Detroit and contact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12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figure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7/23/19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C72E1-D72F-9144-A117-6B3D9CC4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D1A18-C094-3548-9CE7-6CAD0EA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43C166-F8DD-7D4C-BFE1-A8E99810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19FB2-0C20-5149-A7D3-44540006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BA9F0-34D4-384C-9388-3CF243BBB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4453A-2C86-CC4C-99B2-4F36D6F6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9793C-4A43-6F4B-80BB-ECEF635E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C3AD0-4B74-1043-B6A1-73365C2A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.png"/><Relationship Id="rId21" Type="http://schemas.openxmlformats.org/officeDocument/2006/relationships/image" Target="../media/image28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63" Type="http://schemas.openxmlformats.org/officeDocument/2006/relationships/image" Target="../media/image70.png"/><Relationship Id="rId68" Type="http://schemas.openxmlformats.org/officeDocument/2006/relationships/image" Target="../media/image75.png"/><Relationship Id="rId84" Type="http://schemas.openxmlformats.org/officeDocument/2006/relationships/image" Target="../media/image91.png"/><Relationship Id="rId16" Type="http://schemas.openxmlformats.org/officeDocument/2006/relationships/image" Target="../media/image23.png"/><Relationship Id="rId11" Type="http://schemas.openxmlformats.org/officeDocument/2006/relationships/image" Target="../media/image18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53" Type="http://schemas.openxmlformats.org/officeDocument/2006/relationships/image" Target="../media/image60.png"/><Relationship Id="rId58" Type="http://schemas.openxmlformats.org/officeDocument/2006/relationships/image" Target="../media/image65.png"/><Relationship Id="rId74" Type="http://schemas.openxmlformats.org/officeDocument/2006/relationships/image" Target="../media/image81.png"/><Relationship Id="rId79" Type="http://schemas.openxmlformats.org/officeDocument/2006/relationships/image" Target="../media/image86.png"/><Relationship Id="rId5" Type="http://schemas.openxmlformats.org/officeDocument/2006/relationships/image" Target="../media/image12.png"/><Relationship Id="rId61" Type="http://schemas.openxmlformats.org/officeDocument/2006/relationships/image" Target="../media/image68.png"/><Relationship Id="rId82" Type="http://schemas.openxmlformats.org/officeDocument/2006/relationships/image" Target="../media/image89.png"/><Relationship Id="rId19" Type="http://schemas.openxmlformats.org/officeDocument/2006/relationships/image" Target="../media/image2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jpg"/><Relationship Id="rId35" Type="http://schemas.openxmlformats.org/officeDocument/2006/relationships/image" Target="../media/image42.png"/><Relationship Id="rId43" Type="http://schemas.openxmlformats.org/officeDocument/2006/relationships/image" Target="../media/image50.png"/><Relationship Id="rId48" Type="http://schemas.openxmlformats.org/officeDocument/2006/relationships/image" Target="../media/image55.png"/><Relationship Id="rId56" Type="http://schemas.openxmlformats.org/officeDocument/2006/relationships/image" Target="../media/image63.png"/><Relationship Id="rId64" Type="http://schemas.openxmlformats.org/officeDocument/2006/relationships/image" Target="../media/image71.png"/><Relationship Id="rId69" Type="http://schemas.openxmlformats.org/officeDocument/2006/relationships/image" Target="../media/image76.png"/><Relationship Id="rId77" Type="http://schemas.openxmlformats.org/officeDocument/2006/relationships/image" Target="../media/image84.png"/><Relationship Id="rId8" Type="http://schemas.openxmlformats.org/officeDocument/2006/relationships/image" Target="../media/image15.png"/><Relationship Id="rId51" Type="http://schemas.openxmlformats.org/officeDocument/2006/relationships/image" Target="../media/image58.png"/><Relationship Id="rId72" Type="http://schemas.openxmlformats.org/officeDocument/2006/relationships/image" Target="../media/image79.png"/><Relationship Id="rId80" Type="http://schemas.openxmlformats.org/officeDocument/2006/relationships/image" Target="../media/image87.png"/><Relationship Id="rId3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46" Type="http://schemas.openxmlformats.org/officeDocument/2006/relationships/image" Target="../media/image53.png"/><Relationship Id="rId59" Type="http://schemas.openxmlformats.org/officeDocument/2006/relationships/image" Target="../media/image66.png"/><Relationship Id="rId67" Type="http://schemas.openxmlformats.org/officeDocument/2006/relationships/image" Target="../media/image74.png"/><Relationship Id="rId20" Type="http://schemas.openxmlformats.org/officeDocument/2006/relationships/image" Target="../media/image27.png"/><Relationship Id="rId41" Type="http://schemas.openxmlformats.org/officeDocument/2006/relationships/image" Target="../media/image48.png"/><Relationship Id="rId54" Type="http://schemas.openxmlformats.org/officeDocument/2006/relationships/image" Target="../media/image61.png"/><Relationship Id="rId62" Type="http://schemas.openxmlformats.org/officeDocument/2006/relationships/image" Target="../media/image69.png"/><Relationship Id="rId70" Type="http://schemas.openxmlformats.org/officeDocument/2006/relationships/image" Target="../media/image77.jpg"/><Relationship Id="rId75" Type="http://schemas.openxmlformats.org/officeDocument/2006/relationships/image" Target="../media/image82.png"/><Relationship Id="rId83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49" Type="http://schemas.openxmlformats.org/officeDocument/2006/relationships/image" Target="../media/image56.png"/><Relationship Id="rId57" Type="http://schemas.openxmlformats.org/officeDocument/2006/relationships/image" Target="../media/image64.png"/><Relationship Id="rId10" Type="http://schemas.openxmlformats.org/officeDocument/2006/relationships/image" Target="../media/image17.png"/><Relationship Id="rId31" Type="http://schemas.openxmlformats.org/officeDocument/2006/relationships/image" Target="../media/image38.png"/><Relationship Id="rId44" Type="http://schemas.openxmlformats.org/officeDocument/2006/relationships/image" Target="../media/image51.png"/><Relationship Id="rId52" Type="http://schemas.openxmlformats.org/officeDocument/2006/relationships/image" Target="../media/image59.png"/><Relationship Id="rId60" Type="http://schemas.openxmlformats.org/officeDocument/2006/relationships/image" Target="../media/image67.png"/><Relationship Id="rId65" Type="http://schemas.openxmlformats.org/officeDocument/2006/relationships/image" Target="../media/image72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81" Type="http://schemas.openxmlformats.org/officeDocument/2006/relationships/image" Target="../media/image8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9" Type="http://schemas.openxmlformats.org/officeDocument/2006/relationships/image" Target="../media/image46.png"/><Relationship Id="rId34" Type="http://schemas.openxmlformats.org/officeDocument/2006/relationships/image" Target="../media/image41.png"/><Relationship Id="rId50" Type="http://schemas.openxmlformats.org/officeDocument/2006/relationships/image" Target="../media/image57.png"/><Relationship Id="rId55" Type="http://schemas.openxmlformats.org/officeDocument/2006/relationships/image" Target="../media/image62.png"/><Relationship Id="rId76" Type="http://schemas.openxmlformats.org/officeDocument/2006/relationships/image" Target="../media/image83.png"/><Relationship Id="rId7" Type="http://schemas.openxmlformats.org/officeDocument/2006/relationships/image" Target="../media/image14.png"/><Relationship Id="rId71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36.png"/><Relationship Id="rId24" Type="http://schemas.openxmlformats.org/officeDocument/2006/relationships/image" Target="../media/image31.pn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66" Type="http://schemas.openxmlformats.org/officeDocument/2006/relationships/image" Target="../media/image7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20405"/>
            <a:ext cx="5457739" cy="1894276"/>
          </a:xfrm>
        </p:spPr>
        <p:txBody>
          <a:bodyPr anchor="t" anchorCtr="0">
            <a:normAutofit/>
          </a:bodyPr>
          <a:lstStyle/>
          <a:p>
            <a:r>
              <a:rPr lang="en-US" sz="4800" dirty="0"/>
              <a:t>An Introduction to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F432E-6B56-E849-B884-72F9B4A0A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64" b="18843"/>
          <a:stretch/>
        </p:blipFill>
        <p:spPr>
          <a:xfrm>
            <a:off x="0" y="3139989"/>
            <a:ext cx="3712062" cy="2718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1634B4-62C4-D34E-BED6-A9A29307A3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62"/>
          <a:stretch/>
        </p:blipFill>
        <p:spPr>
          <a:xfrm>
            <a:off x="7166918" y="0"/>
            <a:ext cx="5025081" cy="3043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64F80-D974-684B-9091-1D2EF7D1F0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162"/>
          <a:stretch/>
        </p:blipFill>
        <p:spPr>
          <a:xfrm>
            <a:off x="4749114" y="0"/>
            <a:ext cx="2233369" cy="3043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30292-4F96-2B42-9689-EA3EBF4FD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1"/>
            <a:ext cx="4564679" cy="30431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54517D-7E49-7748-AFD7-35ABB0C50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5178" y="3139989"/>
            <a:ext cx="4336821" cy="27187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CD145B-03B0-A642-8E1A-9515E86445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008"/>
          <a:stretch/>
        </p:blipFill>
        <p:spPr>
          <a:xfrm>
            <a:off x="3968999" y="3139989"/>
            <a:ext cx="3629242" cy="271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2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BCEDCB-D370-B148-87C1-3D63E4DDA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1"/>
          <a:stretch/>
        </p:blipFill>
        <p:spPr>
          <a:xfrm>
            <a:off x="0" y="0"/>
            <a:ext cx="12192000" cy="58587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81B38-BFF1-2A4D-A2C0-913AC6E9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0FFD0-96F8-3542-965E-4635C187FD37}"/>
              </a:ext>
            </a:extLst>
          </p:cNvPr>
          <p:cNvSpPr txBox="1"/>
          <p:nvPr/>
        </p:nvSpPr>
        <p:spPr>
          <a:xfrm>
            <a:off x="483697" y="2266058"/>
            <a:ext cx="45400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Quicken Loans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263228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AD5BA-8F07-F34C-935D-FA757239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71D1E-27AD-354B-8F68-BC9AC8F29C67}"/>
              </a:ext>
            </a:extLst>
          </p:cNvPr>
          <p:cNvGrpSpPr/>
          <p:nvPr/>
        </p:nvGrpSpPr>
        <p:grpSpPr>
          <a:xfrm>
            <a:off x="669846" y="1403131"/>
            <a:ext cx="10852310" cy="3594048"/>
            <a:chOff x="-1959913" y="529040"/>
            <a:chExt cx="13110814" cy="4342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57BC51-1F19-1647-A60B-45C8B576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59913" y="560572"/>
              <a:ext cx="4017311" cy="191109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D43DC1-00BD-904A-AA6A-83955DAD4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4886" y="2788619"/>
              <a:ext cx="4210889" cy="19110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71E4AD-5FB4-E641-B5BB-22A126B8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5954" y="643261"/>
              <a:ext cx="3800289" cy="19110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6941F8-F3E1-6741-94A8-27D69918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59913" y="2959958"/>
              <a:ext cx="4209720" cy="19110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22307C-F276-7144-A09E-D6338101C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6117" y="2822028"/>
              <a:ext cx="4034832" cy="19110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8ACCAB-57E6-B941-9D39-A22DC336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4023" y="529040"/>
              <a:ext cx="4136878" cy="1942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01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424B2C6C-6842-1742-9A9D-527DF571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2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9400B2-EF44-0143-AA3E-1668E10A28CE}"/>
              </a:ext>
            </a:extLst>
          </p:cNvPr>
          <p:cNvSpPr txBox="1"/>
          <p:nvPr/>
        </p:nvSpPr>
        <p:spPr>
          <a:xfrm>
            <a:off x="368558" y="308401"/>
            <a:ext cx="3974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Arial" panose="020B0604020202020204" pitchFamily="34" charset="0"/>
              </a:rPr>
              <a:t>33+ Years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ECB64-BB5C-C943-B4EA-4644AEF9E621}"/>
              </a:ext>
            </a:extLst>
          </p:cNvPr>
          <p:cNvSpPr txBox="1"/>
          <p:nvPr/>
        </p:nvSpPr>
        <p:spPr>
          <a:xfrm>
            <a:off x="9242039" y="4878965"/>
            <a:ext cx="270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cs typeface="Arial" panose="020B0604020202020204" pitchFamily="34" charset="0"/>
              </a:rPr>
              <a:t>17,000+</a:t>
            </a:r>
          </a:p>
        </p:txBody>
      </p:sp>
    </p:spTree>
    <p:extLst>
      <p:ext uri="{BB962C8B-B14F-4D97-AF65-F5344CB8AC3E}">
        <p14:creationId xmlns:p14="http://schemas.microsoft.com/office/powerpoint/2010/main" val="23989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13E7C-2EA6-1148-839C-020B2CC3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18783-A956-604C-82DA-531A4261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45" y="2090130"/>
            <a:ext cx="10190311" cy="147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56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EA11AA-869E-374C-9D8A-98B0C971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of the Future…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844F0B-7722-8148-ADBD-6A2682B3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118A2-2F35-E146-94F6-71D8A2E6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44" y="1521572"/>
            <a:ext cx="2791114" cy="4043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DADFF-122D-9240-AD20-9A5E1D0E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301" y="1521572"/>
            <a:ext cx="4022755" cy="40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13E7C-2EA6-1148-839C-020B2CC3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86FA0429-28B7-AD4F-903E-C664C2BFC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251509" cy="6026043"/>
          </a:xfrm>
          <a:prstGeom prst="rect">
            <a:avLst/>
          </a:prstGeom>
        </p:spPr>
      </p:pic>
      <p:pic>
        <p:nvPicPr>
          <p:cNvPr id="8" name="Picture 7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8023272E-E7D8-714D-B6A1-EA4419B3F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816" y="0"/>
            <a:ext cx="5816184" cy="60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9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13E7C-2EA6-1148-839C-020B2CC3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EBA6E-F3F7-B940-A077-FCC87844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48"/>
            <a:ext cx="12192000" cy="58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7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446516"/>
            <a:ext cx="5457738" cy="1497719"/>
          </a:xfrm>
        </p:spPr>
        <p:txBody>
          <a:bodyPr anchor="t" anchorCtr="0">
            <a:normAutofit fontScale="90000"/>
          </a:bodyPr>
          <a:lstStyle/>
          <a:p>
            <a:r>
              <a:rPr lang="en-US" sz="80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3C8C5F-5EAE-8F42-8C29-AB3EE4DA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am I?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Led Quicken Loans Mobile Team for a few years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Founder and Co-Lead GDG Detroit for 7 years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Founder and Leader of GDG Windsor ~ 1 year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33855-9C3E-2441-8CA3-C25505C8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531" y="811817"/>
            <a:ext cx="2389565" cy="3586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065C6-AC2B-CB4C-B732-B10851DF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4242623"/>
            <a:ext cx="2971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What is Flutter?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What is Dart?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Let’s code!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5D960-7D29-3943-94CC-38C463805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754" y="1945967"/>
            <a:ext cx="2844800" cy="1104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9444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Open Source Cross Platform Mobile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Announced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1.0 – Dec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Flutter 1.5 – May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Available on iOS, Android, </a:t>
            </a:r>
            <a:r>
              <a:rPr lang="en-US" sz="24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ChromeOS</a:t>
            </a: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and Web</a:t>
            </a: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1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Dart?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9444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Since 2011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Statically type</a:t>
            </a: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d language similar to JavaScript and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Object-oriented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Syntactic sugar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08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7B2DB-2388-184C-926E-BCCD5AD3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631824"/>
            <a:ext cx="38354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0E054-8876-794E-8504-3103026AD73A}"/>
              </a:ext>
            </a:extLst>
          </p:cNvPr>
          <p:cNvSpPr txBox="1"/>
          <p:nvPr/>
        </p:nvSpPr>
        <p:spPr>
          <a:xfrm>
            <a:off x="5741987" y="2644431"/>
            <a:ext cx="57871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We’ll Figure It Out</a:t>
            </a:r>
          </a:p>
          <a:p>
            <a:r>
              <a:rPr lang="en-US" sz="36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Quicken Loans ISMs</a:t>
            </a:r>
          </a:p>
        </p:txBody>
      </p:sp>
    </p:spTree>
    <p:extLst>
      <p:ext uri="{BB962C8B-B14F-4D97-AF65-F5344CB8AC3E}">
        <p14:creationId xmlns:p14="http://schemas.microsoft.com/office/powerpoint/2010/main" val="76163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DFA5EF26-DE4F-F44C-920D-029997B91422}"/>
              </a:ext>
            </a:extLst>
          </p:cNvPr>
          <p:cNvSpPr/>
          <p:nvPr/>
        </p:nvSpPr>
        <p:spPr>
          <a:xfrm>
            <a:off x="8407916" y="3021387"/>
            <a:ext cx="3290644" cy="310744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FF1ECE0F-2975-3B4D-BD9C-B0C614C7A0B2}"/>
              </a:ext>
            </a:extLst>
          </p:cNvPr>
          <p:cNvSpPr/>
          <p:nvPr/>
        </p:nvSpPr>
        <p:spPr>
          <a:xfrm>
            <a:off x="4456176" y="3339013"/>
            <a:ext cx="3282462" cy="2789819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3F4E7DB2-7512-3643-B944-89EDB17A0A30}"/>
              </a:ext>
            </a:extLst>
          </p:cNvPr>
          <p:cNvSpPr/>
          <p:nvPr/>
        </p:nvSpPr>
        <p:spPr>
          <a:xfrm>
            <a:off x="631813" y="4146409"/>
            <a:ext cx="3156253" cy="1977054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42D33080-0544-D347-81F3-FBF23312ECA0}"/>
              </a:ext>
            </a:extLst>
          </p:cNvPr>
          <p:cNvSpPr/>
          <p:nvPr/>
        </p:nvSpPr>
        <p:spPr>
          <a:xfrm>
            <a:off x="4469401" y="1501222"/>
            <a:ext cx="3259520" cy="1501342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itle 263">
            <a:extLst>
              <a:ext uri="{FF2B5EF4-FFF2-40B4-BE49-F238E27FC236}">
                <a16:creationId xmlns:a16="http://schemas.microsoft.com/office/drawing/2014/main" id="{EACC1FDF-5E3D-0143-B39F-121E05DE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4" y="4904"/>
            <a:ext cx="10515600" cy="1325563"/>
          </a:xfrm>
        </p:spPr>
        <p:txBody>
          <a:bodyPr/>
          <a:lstStyle/>
          <a:p>
            <a:r>
              <a:rPr lang="en-US" dirty="0"/>
              <a:t>More than mortgages…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13E7C-2EA6-1148-839C-020B2CC3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46D433-49E4-B94C-B079-94B0EA3369FE}"/>
              </a:ext>
            </a:extLst>
          </p:cNvPr>
          <p:cNvSpPr/>
          <p:nvPr/>
        </p:nvSpPr>
        <p:spPr>
          <a:xfrm>
            <a:off x="631813" y="1378204"/>
            <a:ext cx="3145328" cy="2525092"/>
          </a:xfrm>
          <a:prstGeom prst="roundRect">
            <a:avLst/>
          </a:prstGeom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D8BB472D-C11F-E84F-B9A4-0F103FCAB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98" y="1905108"/>
            <a:ext cx="767881" cy="23463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1D3A61A-8596-8A4A-832F-43C4389E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77" y="3625849"/>
            <a:ext cx="1064065" cy="157836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56C3CBB-DAF4-8C42-8DCF-3F87A272A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597" y="1574820"/>
            <a:ext cx="1484846" cy="180655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68329B9-38ED-0346-8E79-7747E21B6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87" y="2109755"/>
            <a:ext cx="844712" cy="78759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26F63E1-BAE4-8A46-AACD-A6AAD70576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567" y="2666550"/>
            <a:ext cx="829388" cy="38685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A57F024C-44F1-D445-AB33-EB1CEE5ED4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321" y="2272900"/>
            <a:ext cx="767881" cy="23463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324ECFD-34C8-5943-9916-9737A30B4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4295" y="3105980"/>
            <a:ext cx="707096" cy="31937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21F5168-BA56-274F-99AF-93184A5300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0" y="3287567"/>
            <a:ext cx="836370" cy="28959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02CD16F4-3328-7A4C-9C27-CA89E29390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814" y="1798678"/>
            <a:ext cx="868913" cy="44749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2204C37-95D3-004A-B1B0-17D7E8526D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323" y="2803951"/>
            <a:ext cx="766560" cy="33345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D6232FCB-3BF5-DF4B-8C87-FFCC09F624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289" y="3674230"/>
            <a:ext cx="1430926" cy="12543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5C45567-D288-A048-9C81-289CF34B9A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97" y="2240269"/>
            <a:ext cx="1064066" cy="21401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4DD3433-B476-2C43-920D-7337E22F14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1389" y="3265666"/>
            <a:ext cx="1118134" cy="29257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4A7ACB3-9039-7E4A-90FF-D57EF879F19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4756" y="2892638"/>
            <a:ext cx="844713" cy="26608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A52B001C-3F83-6442-BE32-8E13CE5696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0087" y="2536322"/>
            <a:ext cx="844711" cy="312542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88739CB1-BEB6-9341-9A0C-6455B1CF81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461" y="2451434"/>
            <a:ext cx="1151941" cy="312171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949BE26-026E-D24C-9D9A-4928653BE8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828" y="2183496"/>
            <a:ext cx="1645243" cy="16041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E2F98FE-73BC-7F45-ABFC-08EAAA1C8B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746" y="1772013"/>
            <a:ext cx="1620174" cy="269846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A6AE4697-8942-0245-8056-06FB0519BD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66521" y="2411485"/>
            <a:ext cx="751161" cy="38684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685DF35-B9F2-1C48-9915-25F9356D26F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95180" y="1545575"/>
            <a:ext cx="897575" cy="409041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71DB1AB-5D56-7045-B0F3-23EF435AABB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48998" y="2533097"/>
            <a:ext cx="705919" cy="215305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94936AFD-0F64-BD45-B9F9-B528B3D89C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33871" y="2046505"/>
            <a:ext cx="938168" cy="282106"/>
          </a:xfrm>
          <a:prstGeom prst="rect">
            <a:avLst/>
          </a:prstGeom>
        </p:spPr>
      </p:pic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D6129599-4CA5-254B-AAFD-4F2CBCC80141}"/>
              </a:ext>
            </a:extLst>
          </p:cNvPr>
          <p:cNvSpPr/>
          <p:nvPr/>
        </p:nvSpPr>
        <p:spPr>
          <a:xfrm>
            <a:off x="8401820" y="343965"/>
            <a:ext cx="3282462" cy="776977"/>
          </a:xfrm>
          <a:prstGeom prst="round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4AE40D5E-DA8D-AF49-B2DF-3B7FBF9375B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1516" y="394277"/>
            <a:ext cx="1143071" cy="632499"/>
          </a:xfrm>
          <a:prstGeom prst="rect">
            <a:avLst/>
          </a:prstGeom>
        </p:spPr>
      </p:pic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2033E779-50DE-6F4D-A0C9-C8292EA90122}"/>
              </a:ext>
            </a:extLst>
          </p:cNvPr>
          <p:cNvSpPr/>
          <p:nvPr/>
        </p:nvSpPr>
        <p:spPr>
          <a:xfrm>
            <a:off x="8423277" y="1423480"/>
            <a:ext cx="3275282" cy="1236757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B40DAAE6-D408-9E49-A87C-9FEEC3E0E0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13" y="4490644"/>
            <a:ext cx="901517" cy="284242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B23A890-ADA5-AF4B-A33A-3DF3E7EA3DC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641" y="4602196"/>
            <a:ext cx="690937" cy="369012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DDC9D68-2AD3-E346-B48D-8EC4A513D9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240" y="4857809"/>
            <a:ext cx="1078624" cy="129404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DD4F2023-8C18-164C-AEA1-D39F59C2272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093" y="4255109"/>
            <a:ext cx="668602" cy="26253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48ECF2F3-3DB2-E649-8138-48A9CDC5D00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2" y="5833742"/>
            <a:ext cx="1035043" cy="21488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3FF920B-549A-C44E-8D1C-FAA3BA663CD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512" y="5334929"/>
            <a:ext cx="866765" cy="21488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9E68FB21-D8D8-3C4A-80FB-DB6C6E8C11F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67" y="5576898"/>
            <a:ext cx="413118" cy="37283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0C542B95-DA87-0141-99C5-58C5B13E7AA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93454" y="5097170"/>
            <a:ext cx="1052499" cy="17015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9F005AF7-F3BA-A84D-8AF1-18CAC4EDE76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149009" y="5077649"/>
            <a:ext cx="528909" cy="396681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A2F06950-A44D-5D4B-A36B-6C3005FED846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34462" t="17312" r="32836" b="31887"/>
          <a:stretch/>
        </p:blipFill>
        <p:spPr>
          <a:xfrm>
            <a:off x="2321419" y="5555815"/>
            <a:ext cx="406977" cy="474184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4B62A020-1CAF-834B-B05D-9E504BF1703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717152" y="5356463"/>
            <a:ext cx="501471" cy="50147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696450BC-E7DD-954C-8574-E34427DB37B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45" y="4511114"/>
            <a:ext cx="684690" cy="275588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67805528-0194-CC4F-BDC4-4D95092AF6E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119864" y="4864182"/>
            <a:ext cx="789763" cy="334476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155741A9-30B1-B64F-912B-D61E8A1CF96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49052" y="5615039"/>
            <a:ext cx="647020" cy="129404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BC85233-1E09-5849-AFCB-333DD18489A0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89115" y="5232469"/>
            <a:ext cx="902978" cy="33410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D930246C-B4FE-0743-AC62-538A35C3C8C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56" y="5734334"/>
            <a:ext cx="626987" cy="177599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1C8EFF98-1F1C-5141-9DA6-E8BA99AFD89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9457" y="4432310"/>
            <a:ext cx="976827" cy="180293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3B3913E0-101C-1E4A-A895-8B7C392C020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9999" y="4754263"/>
            <a:ext cx="823202" cy="26274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3E341BD3-F7C6-1346-AA32-4E36D96C00D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6978" y="4588473"/>
            <a:ext cx="771091" cy="205574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C193F428-1070-3745-85A2-F1785120621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0755" y="4931336"/>
            <a:ext cx="658400" cy="292839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C4E738-C8B2-CB40-8C37-83288A64DDB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194" y="5149742"/>
            <a:ext cx="658400" cy="474597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CC00C450-D637-5A4E-9082-BB1867348230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22" y="5656479"/>
            <a:ext cx="778189" cy="259304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E0591765-32DE-5C4B-847D-D50821EFA88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246" y="4973086"/>
            <a:ext cx="504995" cy="230194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D705B93-41D2-6744-831F-50565E66F22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31" y="5757194"/>
            <a:ext cx="1105685" cy="109057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B6C6D516-159F-0440-908F-A7F56283B12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272" y="5467726"/>
            <a:ext cx="1043021" cy="93872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86BB44F7-86A5-E34B-82E6-77C9BB17951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067" y="3469090"/>
            <a:ext cx="609510" cy="473726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F92B6235-913B-CE42-A34B-B91A22067CA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630" y="3661923"/>
            <a:ext cx="869824" cy="347845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CC63E343-38D0-BB42-8091-40DD3463F09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267" y="4095522"/>
            <a:ext cx="708863" cy="26287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548DE805-5467-CB4E-A054-B44791CA117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112" y="4072595"/>
            <a:ext cx="771091" cy="264562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1823DF93-5DFE-304D-ABA6-D0B5CD84CFD7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610435" y="5138027"/>
            <a:ext cx="823588" cy="177033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9BFC2375-A7BD-B448-846F-DA445AF54C53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559491" y="3707153"/>
            <a:ext cx="1187868" cy="232589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1B61FF8F-D43F-274A-A5BF-045E598545C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764" y="4050405"/>
            <a:ext cx="1158720" cy="320628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3223E027-55D9-9242-A69A-5FC3F74B43A8}"/>
              </a:ext>
            </a:extLst>
          </p:cNvPr>
          <p:cNvPicPr>
            <a:picLocks noChangeAspect="1"/>
          </p:cNvPicPr>
          <p:nvPr/>
        </p:nvPicPr>
        <p:blipFill rotWithShape="1">
          <a:blip r:embed="rId58"/>
          <a:srcRect b="60026"/>
          <a:stretch/>
        </p:blipFill>
        <p:spPr>
          <a:xfrm>
            <a:off x="5869071" y="5332460"/>
            <a:ext cx="928931" cy="188143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21479E02-9E81-F84A-8272-7DF8B9466DF8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7019222" y="4588473"/>
            <a:ext cx="699633" cy="484361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EDC658FA-E2B0-5244-A089-6C74A98F571F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549520" y="3495579"/>
            <a:ext cx="1071005" cy="246331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5E2A88B6-C87A-7244-9A01-A6E6EA8F0A0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333" y="3835495"/>
            <a:ext cx="721826" cy="412644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4948B86-AD1E-7E49-992D-DCBE6ADAB5C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8915" y="3383731"/>
            <a:ext cx="436409" cy="75156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A99E99F7-E798-E443-BCB7-9EE3CD6EFA09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860" y="5394737"/>
            <a:ext cx="730577" cy="416383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25DDB7F3-1FD5-DC45-8D17-9EA0075255D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045" y="3993077"/>
            <a:ext cx="1111669" cy="260316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AAA9E66A-B1C0-7E43-9C79-F6D0ED295460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1389" y="4425443"/>
            <a:ext cx="1206900" cy="194025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7171F698-3E20-7245-8850-76F3FA38311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3642" y="5211477"/>
            <a:ext cx="1021349" cy="219164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5691D4F3-A4DE-7041-AE05-3AA1A217936C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4317" y="4746410"/>
            <a:ext cx="780068" cy="355711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BC258BF-0E9F-E941-86AC-25DCCA7E4A13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520" y="5589571"/>
            <a:ext cx="905837" cy="224524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A2C99172-67C8-2549-BFAE-C6407E5D7B50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3919" y="5481532"/>
            <a:ext cx="865439" cy="329588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F81CB9E3-BB49-2C4C-8D97-E0A2435E747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1247" y="5945996"/>
            <a:ext cx="1983884" cy="11738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1F69D045-089E-734A-9051-DEA915762C7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395" y="4810734"/>
            <a:ext cx="577907" cy="48619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2EE1B202-991C-ED41-BDE6-3D5058E4D500}"/>
              </a:ext>
            </a:extLst>
          </p:cNvPr>
          <p:cNvPicPr>
            <a:picLocks noChangeAspect="1"/>
          </p:cNvPicPr>
          <p:nvPr/>
        </p:nvPicPr>
        <p:blipFill rotWithShape="1">
          <a:blip r:embed="rId72"/>
          <a:srcRect t="26534" b="26445"/>
          <a:stretch/>
        </p:blipFill>
        <p:spPr>
          <a:xfrm>
            <a:off x="10043051" y="3509282"/>
            <a:ext cx="1309427" cy="615697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B5542EA8-A483-B240-B714-AFD06B021500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9454982" y="5228350"/>
            <a:ext cx="605936" cy="262572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1DEF2CC3-45C0-7644-BBCB-EDC85E11E9EF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642063" y="4243455"/>
            <a:ext cx="766966" cy="530425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4D6AE9FE-D0D4-2B44-B018-B0219C6375AE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9620525" y="4283909"/>
            <a:ext cx="449460" cy="44946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C7BE473-9C11-1E49-A96B-848E179A14B7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1691843" y="1915829"/>
            <a:ext cx="915210" cy="111223"/>
          </a:xfrm>
          <a:prstGeom prst="rect">
            <a:avLst/>
          </a:prstGeom>
        </p:spPr>
      </p:pic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B1C0D31B-EEC3-7E45-BB2B-64184008BC00}"/>
              </a:ext>
            </a:extLst>
          </p:cNvPr>
          <p:cNvSpPr/>
          <p:nvPr/>
        </p:nvSpPr>
        <p:spPr>
          <a:xfrm>
            <a:off x="8241376" y="1332449"/>
            <a:ext cx="1591931" cy="343513"/>
          </a:xfrm>
          <a:prstGeom prst="roundRect">
            <a:avLst/>
          </a:prstGeom>
          <a:solidFill>
            <a:srgbClr val="C92131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Rocket Sans" panose="020B0602020202020204" pitchFamily="34" charset="0"/>
                <a:ea typeface="Rocket Sans" panose="020B0602020202020204" pitchFamily="34" charset="0"/>
              </a:rPr>
              <a:t>PARTNERSHIPS</a:t>
            </a:r>
          </a:p>
        </p:txBody>
      </p:sp>
      <p:pic>
        <p:nvPicPr>
          <p:cNvPr id="189" name="Picture 188" descr="A sign in the dark&#10;&#10;Description automatically generated">
            <a:extLst>
              <a:ext uri="{FF2B5EF4-FFF2-40B4-BE49-F238E27FC236}">
                <a16:creationId xmlns:a16="http://schemas.microsoft.com/office/drawing/2014/main" id="{3275FF84-A44D-1748-AB4B-FE1E0ECD1997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9643176" y="4774474"/>
            <a:ext cx="1021349" cy="323427"/>
          </a:xfrm>
          <a:prstGeom prst="rect">
            <a:avLst/>
          </a:prstGeom>
        </p:spPr>
      </p:pic>
      <p:pic>
        <p:nvPicPr>
          <p:cNvPr id="198" name="Picture 197" descr="A close up of a sign&#10;&#10;Description automatically generated">
            <a:extLst>
              <a:ext uri="{FF2B5EF4-FFF2-40B4-BE49-F238E27FC236}">
                <a16:creationId xmlns:a16="http://schemas.microsoft.com/office/drawing/2014/main" id="{BA4B550C-6440-874C-A52E-19E023084DA5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9500437" y="3534823"/>
            <a:ext cx="683630" cy="68363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7218249B-F08F-A542-B2C0-4D29A56EB85D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057" y="4380828"/>
            <a:ext cx="674146" cy="422000"/>
          </a:xfrm>
          <a:prstGeom prst="rect">
            <a:avLst/>
          </a:prstGeom>
        </p:spPr>
      </p:pic>
      <p:pic>
        <p:nvPicPr>
          <p:cNvPr id="200" name="Picture 199" descr="A close up of a sign&#10;&#10;Description automatically generated">
            <a:extLst>
              <a:ext uri="{FF2B5EF4-FFF2-40B4-BE49-F238E27FC236}">
                <a16:creationId xmlns:a16="http://schemas.microsoft.com/office/drawing/2014/main" id="{70F4878A-2EDA-EB40-8382-ABDFE1738C48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 rot="322368">
            <a:off x="10576560" y="2061835"/>
            <a:ext cx="1097280" cy="555955"/>
          </a:xfrm>
          <a:prstGeom prst="rect">
            <a:avLst/>
          </a:prstGeom>
        </p:spPr>
      </p:pic>
      <p:pic>
        <p:nvPicPr>
          <p:cNvPr id="202" name="Picture 201" descr="A picture containing object&#10;&#10;Description automatically generated">
            <a:extLst>
              <a:ext uri="{FF2B5EF4-FFF2-40B4-BE49-F238E27FC236}">
                <a16:creationId xmlns:a16="http://schemas.microsoft.com/office/drawing/2014/main" id="{6FD23F8A-C2BA-BB4C-9F81-0DDCF8285A55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8642063" y="1741729"/>
            <a:ext cx="1823285" cy="364657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4C4993FA-D833-0745-A810-2B4FFBF02E24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10227045" y="1303832"/>
            <a:ext cx="1692252" cy="1040735"/>
          </a:xfrm>
          <a:prstGeom prst="rect">
            <a:avLst/>
          </a:prstGeom>
        </p:spPr>
      </p:pic>
      <p:pic>
        <p:nvPicPr>
          <p:cNvPr id="206" name="Picture 205" descr="A close up of a sign&#10;&#10;Description automatically generated">
            <a:extLst>
              <a:ext uri="{FF2B5EF4-FFF2-40B4-BE49-F238E27FC236}">
                <a16:creationId xmlns:a16="http://schemas.microsoft.com/office/drawing/2014/main" id="{0135250D-0840-6B4C-A7BA-B132995554E4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567007" y="2109755"/>
            <a:ext cx="954241" cy="572545"/>
          </a:xfrm>
          <a:prstGeom prst="rect">
            <a:avLst/>
          </a:prstGeom>
        </p:spPr>
      </p:pic>
      <p:pic>
        <p:nvPicPr>
          <p:cNvPr id="208" name="Picture 207" descr="A close up of a sign&#10;&#10;Description automatically generated">
            <a:extLst>
              <a:ext uri="{FF2B5EF4-FFF2-40B4-BE49-F238E27FC236}">
                <a16:creationId xmlns:a16="http://schemas.microsoft.com/office/drawing/2014/main" id="{D6DDE125-305B-8B49-8CCD-F5CAF240523D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9743576" y="2170736"/>
            <a:ext cx="818043" cy="428109"/>
          </a:xfrm>
          <a:prstGeom prst="rect">
            <a:avLst/>
          </a:prstGeom>
        </p:spPr>
      </p:pic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1238E290-999B-BC4D-AFED-265645D22766}"/>
              </a:ext>
            </a:extLst>
          </p:cNvPr>
          <p:cNvSpPr/>
          <p:nvPr/>
        </p:nvSpPr>
        <p:spPr>
          <a:xfrm>
            <a:off x="8276692" y="2888750"/>
            <a:ext cx="3179089" cy="454506"/>
          </a:xfrm>
          <a:prstGeom prst="roundRect">
            <a:avLst/>
          </a:prstGeom>
          <a:solidFill>
            <a:srgbClr val="C92131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atin typeface="Rocket Sans" panose="020B0602020202020204" pitchFamily="34" charset="0"/>
                <a:ea typeface="Rocket Sans" panose="020B0602020202020204" pitchFamily="34" charset="0"/>
              </a:rPr>
              <a:t>SPORTS / MEDIA / ENTERTAINMENT / GAMING/ HOTELS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93B16F95-94D3-E649-96FC-7617577563B5}"/>
              </a:ext>
            </a:extLst>
          </p:cNvPr>
          <p:cNvSpPr/>
          <p:nvPr/>
        </p:nvSpPr>
        <p:spPr>
          <a:xfrm>
            <a:off x="8241375" y="242208"/>
            <a:ext cx="1401801" cy="343513"/>
          </a:xfrm>
          <a:prstGeom prst="roundRect">
            <a:avLst/>
          </a:prstGeom>
          <a:solidFill>
            <a:srgbClr val="C92131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Rocket Sans" panose="020B0602020202020204" pitchFamily="34" charset="0"/>
                <a:ea typeface="Rocket Sans" panose="020B0602020202020204" pitchFamily="34" charset="0"/>
              </a:rPr>
              <a:t>REAL ESTATE</a:t>
            </a:r>
          </a:p>
        </p:txBody>
      </p: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1C58AAAC-E2A2-E040-B923-AAE3420B5CAC}"/>
              </a:ext>
            </a:extLst>
          </p:cNvPr>
          <p:cNvSpPr/>
          <p:nvPr/>
        </p:nvSpPr>
        <p:spPr>
          <a:xfrm>
            <a:off x="4349025" y="3254913"/>
            <a:ext cx="2049044" cy="366067"/>
          </a:xfrm>
          <a:prstGeom prst="roundRect">
            <a:avLst/>
          </a:prstGeom>
          <a:solidFill>
            <a:srgbClr val="C92131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Rocket Sans" panose="020B0602020202020204" pitchFamily="34" charset="0"/>
                <a:ea typeface="Rocket Sans" panose="020B0602020202020204" pitchFamily="34" charset="0"/>
              </a:rPr>
              <a:t>FOC INVESTMETNTS</a:t>
            </a:r>
          </a:p>
        </p:txBody>
      </p:sp>
      <p:sp>
        <p:nvSpPr>
          <p:cNvPr id="215" name="Rounded Rectangle 214">
            <a:extLst>
              <a:ext uri="{FF2B5EF4-FFF2-40B4-BE49-F238E27FC236}">
                <a16:creationId xmlns:a16="http://schemas.microsoft.com/office/drawing/2014/main" id="{9CB46D4F-B60D-8F4F-8D48-AD4DE7DD0B4C}"/>
              </a:ext>
            </a:extLst>
          </p:cNvPr>
          <p:cNvSpPr/>
          <p:nvPr/>
        </p:nvSpPr>
        <p:spPr>
          <a:xfrm>
            <a:off x="472332" y="1286524"/>
            <a:ext cx="1028395" cy="325207"/>
          </a:xfrm>
          <a:prstGeom prst="roundRect">
            <a:avLst/>
          </a:prstGeom>
          <a:solidFill>
            <a:srgbClr val="C92131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Rocket Sans" panose="020B0602020202020204" pitchFamily="34" charset="0"/>
                <a:ea typeface="Rocket Sans" panose="020B0602020202020204" pitchFamily="34" charset="0"/>
              </a:rPr>
              <a:t>FINTECH</a:t>
            </a:r>
          </a:p>
        </p:txBody>
      </p:sp>
      <p:sp>
        <p:nvSpPr>
          <p:cNvPr id="216" name="Rounded Rectangle 215">
            <a:extLst>
              <a:ext uri="{FF2B5EF4-FFF2-40B4-BE49-F238E27FC236}">
                <a16:creationId xmlns:a16="http://schemas.microsoft.com/office/drawing/2014/main" id="{31B7817A-26F9-0A4F-A5B1-4CEC95CE13A7}"/>
              </a:ext>
            </a:extLst>
          </p:cNvPr>
          <p:cNvSpPr/>
          <p:nvPr/>
        </p:nvSpPr>
        <p:spPr>
          <a:xfrm>
            <a:off x="4336381" y="1422711"/>
            <a:ext cx="1719801" cy="325207"/>
          </a:xfrm>
          <a:prstGeom prst="roundRect">
            <a:avLst/>
          </a:prstGeom>
          <a:solidFill>
            <a:srgbClr val="C9213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Rocket Sans" panose="020B0602020202020204" pitchFamily="34" charset="0"/>
                <a:ea typeface="Rocket Sans" panose="020B0602020202020204" pitchFamily="34" charset="0"/>
              </a:rPr>
              <a:t>PRIVATE EQUITY</a:t>
            </a:r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595A766A-1301-1A40-A4CF-5BAE604F44D8}"/>
              </a:ext>
            </a:extLst>
          </p:cNvPr>
          <p:cNvSpPr/>
          <p:nvPr/>
        </p:nvSpPr>
        <p:spPr>
          <a:xfrm>
            <a:off x="468364" y="4083824"/>
            <a:ext cx="1936658" cy="325207"/>
          </a:xfrm>
          <a:prstGeom prst="roundRect">
            <a:avLst/>
          </a:prstGeom>
          <a:solidFill>
            <a:srgbClr val="C92131"/>
          </a:solidFill>
          <a:ln w="190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Rocket Sans" panose="020B0602020202020204" pitchFamily="34" charset="0"/>
                <a:ea typeface="Rocket Sans" panose="020B0602020202020204" pitchFamily="34" charset="0"/>
              </a:rPr>
              <a:t>VENTURE CAPITAL</a:t>
            </a:r>
          </a:p>
        </p:txBody>
      </p:sp>
    </p:spTree>
    <p:extLst>
      <p:ext uri="{BB962C8B-B14F-4D97-AF65-F5344CB8AC3E}">
        <p14:creationId xmlns:p14="http://schemas.microsoft.com/office/powerpoint/2010/main" val="23996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213</Words>
  <Application>Microsoft Macintosh PowerPoint</Application>
  <PresentationFormat>Widescreen</PresentationFormat>
  <Paragraphs>85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Rocket Sans</vt:lpstr>
      <vt:lpstr>Office Theme</vt:lpstr>
      <vt:lpstr>An Introduction to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than mortgages…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of the Future…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89</cp:revision>
  <cp:lastPrinted>2019-03-27T18:45:13Z</cp:lastPrinted>
  <dcterms:created xsi:type="dcterms:W3CDTF">2019-01-23T15:38:44Z</dcterms:created>
  <dcterms:modified xsi:type="dcterms:W3CDTF">2019-07-23T20:42:14Z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